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506" r:id="rId3"/>
    <p:sldId id="560" r:id="rId4"/>
    <p:sldId id="370" r:id="rId5"/>
    <p:sldId id="561" r:id="rId6"/>
    <p:sldId id="562" r:id="rId7"/>
    <p:sldId id="579" r:id="rId8"/>
    <p:sldId id="582" r:id="rId9"/>
    <p:sldId id="586" r:id="rId10"/>
    <p:sldId id="584" r:id="rId11"/>
    <p:sldId id="587" r:id="rId12"/>
    <p:sldId id="590" r:id="rId13"/>
    <p:sldId id="595" r:id="rId14"/>
    <p:sldId id="598" r:id="rId15"/>
    <p:sldId id="603" r:id="rId16"/>
    <p:sldId id="602" r:id="rId17"/>
    <p:sldId id="600" r:id="rId18"/>
    <p:sldId id="576" r:id="rId19"/>
    <p:sldId id="606" r:id="rId20"/>
    <p:sldId id="608" r:id="rId21"/>
    <p:sldId id="616" r:id="rId22"/>
    <p:sldId id="617" r:id="rId23"/>
    <p:sldId id="618" r:id="rId24"/>
    <p:sldId id="620" r:id="rId25"/>
    <p:sldId id="629" r:id="rId26"/>
    <p:sldId id="621" r:id="rId27"/>
    <p:sldId id="622" r:id="rId28"/>
    <p:sldId id="638" r:id="rId29"/>
    <p:sldId id="639" r:id="rId30"/>
    <p:sldId id="635" r:id="rId31"/>
    <p:sldId id="63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B7CDDE"/>
    <a:srgbClr val="BE7F5C"/>
    <a:srgbClr val="A435F1"/>
    <a:srgbClr val="FF2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/>
    <p:restoredTop sz="93715"/>
  </p:normalViewPr>
  <p:slideViewPr>
    <p:cSldViewPr snapToGrid="0" snapToObjects="1">
      <p:cViewPr varScale="1">
        <p:scale>
          <a:sx n="118" d="100"/>
          <a:sy n="118" d="100"/>
        </p:scale>
        <p:origin x="9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56149-BFAA-0A4A-B1E4-80960B75891F}" type="datetimeFigureOut">
              <a:rPr lang="en-US" smtClean="0"/>
              <a:t>2/27/20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FC91A5-8A92-1545-908F-6A52F84BD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8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770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36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851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56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134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707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010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class to pick a range they think the answer falls in (count N people in lecture first)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97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avoid “making up” the </a:t>
            </a:r>
            <a:r>
              <a:rPr lang="en-US" dirty="0" err="1" smtClean="0"/>
              <a:t>answet</a:t>
            </a:r>
            <a:r>
              <a:rPr lang="en-US" baseline="0" dirty="0" smtClean="0"/>
              <a:t> we should apply an appropriate test with clear a priori interpretations of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4258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04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966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553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82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22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497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696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844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08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39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61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26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74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41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82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2/27/20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46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2/27/20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989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2/27/20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78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31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04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9BC40-66CA-CD47-940C-F8F508737E32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32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3.jp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3.jpg"/><Relationship Id="rId5" Type="http://schemas.openxmlformats.org/officeDocument/2006/relationships/image" Target="../media/image4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3.jp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3.jp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Relationship Id="rId3" Type="http://schemas.openxmlformats.org/officeDocument/2006/relationships/image" Target="../media/image3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28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30.jpg"/><Relationship Id="rId5" Type="http://schemas.openxmlformats.org/officeDocument/2006/relationships/image" Target="../media/image31.jpg"/><Relationship Id="rId6" Type="http://schemas.openxmlformats.org/officeDocument/2006/relationships/image" Target="../media/image32.jpg"/><Relationship Id="rId7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gif"/><Relationship Id="rId5" Type="http://schemas.openxmlformats.org/officeDocument/2006/relationships/image" Target="../media/image8.jpg"/><Relationship Id="rId6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91874" y="826065"/>
            <a:ext cx="11608253" cy="6045243"/>
            <a:chOff x="0" y="826065"/>
            <a:chExt cx="11608253" cy="604524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149" b="34070"/>
            <a:stretch/>
          </p:blipFill>
          <p:spPr>
            <a:xfrm>
              <a:off x="5874203" y="826065"/>
              <a:ext cx="5734050" cy="5630498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109"/>
            <a:stretch/>
          </p:blipFill>
          <p:spPr>
            <a:xfrm>
              <a:off x="0" y="826065"/>
              <a:ext cx="5290457" cy="6045243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/>
        </p:nvSpPr>
        <p:spPr>
          <a:xfrm>
            <a:off x="0" y="0"/>
            <a:ext cx="12192000" cy="131323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11836" y="44530"/>
            <a:ext cx="12203836" cy="1268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SOEE1475 </a:t>
            </a:r>
            <a:r>
              <a:rPr lang="en-US" sz="36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Statistics and Data Analysis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Lecture 4: Null hypothesis statistical testing</a:t>
            </a:r>
            <a:endParaRPr lang="en-US" sz="36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3370"/>
            <a:ext cx="12192000" cy="764630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16713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Graeme T. </a:t>
            </a:r>
            <a:r>
              <a:rPr lang="en-US" sz="36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Lloyd</a:t>
            </a:r>
          </a:p>
        </p:txBody>
      </p:sp>
    </p:spTree>
    <p:extLst>
      <p:ext uri="{BB962C8B-B14F-4D97-AF65-F5344CB8AC3E}">
        <p14:creationId xmlns:p14="http://schemas.microsoft.com/office/powerpoint/2010/main" val="210425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3" t="13799" r="10981" b="1240"/>
          <a:stretch/>
        </p:blipFill>
        <p:spPr>
          <a:xfrm>
            <a:off x="2332075" y="1517828"/>
            <a:ext cx="7527851" cy="52551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Populations and samples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33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69" t="20962" r="25420" b="3876"/>
          <a:stretch/>
        </p:blipFill>
        <p:spPr>
          <a:xfrm>
            <a:off x="765264" y="1935126"/>
            <a:ext cx="4425479" cy="478898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Populations and samples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69" t="20962" r="25420" b="3876"/>
          <a:stretch/>
        </p:blipFill>
        <p:spPr>
          <a:xfrm>
            <a:off x="7001258" y="1935126"/>
            <a:ext cx="4425479" cy="4788985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1635392" y="1437539"/>
            <a:ext cx="2685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Pooled sample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884146" y="1429485"/>
            <a:ext cx="26597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Sample means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0929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Populations and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samples – implications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4843" y="1973366"/>
            <a:ext cx="6879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Sample means are normally distributed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738" y="2547527"/>
            <a:ext cx="10306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</a:t>
            </a:r>
            <a:r>
              <a:rPr lang="en-US" sz="2800" dirty="0" smtClean="0"/>
              <a:t>olds regardless of the distribution of samples; Central Limit Theorem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34843" y="3520040"/>
            <a:ext cx="7556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Mean of sample means ≈ population mean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7738" y="4094201"/>
            <a:ext cx="9862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If we have ∞ samples, mean of sample means = population mean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634843" y="5066715"/>
            <a:ext cx="10915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Distribution of sample means has its’ own standard deviation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87738" y="5640876"/>
            <a:ext cx="8253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 dispersion metric, standard error of the mean (SEM)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7732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 txBox="1">
                <a:spLocks/>
              </p:cNvSpPr>
              <p:nvPr/>
            </p:nvSpPr>
            <p:spPr>
              <a:xfrm>
                <a:off x="1281491" y="106627"/>
                <a:ext cx="10910509" cy="111765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dirty="0" smtClean="0">
                    <a:solidFill>
                      <a:schemeClr val="bg1"/>
                    </a:solidFill>
                    <a:latin typeface="Calibri" charset="0"/>
                    <a:ea typeface="Calibri" charset="0"/>
                    <a:cs typeface="Calibri" charset="0"/>
                  </a:rPr>
                  <a:t>Standard error of the mean,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>
                            <a:solidFill>
                              <a:schemeClr val="bg1"/>
                            </a:solidFill>
                          </a:rPr>
                          <m:t>σ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491" y="106627"/>
                <a:ext cx="10910509" cy="1117659"/>
              </a:xfrm>
              <a:prstGeom prst="rect">
                <a:avLst/>
              </a:prstGeom>
              <a:blipFill rotWithShape="0">
                <a:blip r:embed="rId3"/>
                <a:stretch>
                  <a:fillRect l="-2235" b="-10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1365223" y="2406249"/>
            <a:ext cx="6648225" cy="340856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3880019" y="2082823"/>
            <a:ext cx="1618632" cy="3676231"/>
            <a:chOff x="5437377" y="1605776"/>
            <a:chExt cx="1317247" cy="3676231"/>
          </a:xfrm>
        </p:grpSpPr>
        <p:sp>
          <p:nvSpPr>
            <p:cNvPr id="25" name="Rectangle 24"/>
            <p:cNvSpPr/>
            <p:nvPr/>
          </p:nvSpPr>
          <p:spPr>
            <a:xfrm>
              <a:off x="5437377" y="1858583"/>
              <a:ext cx="1317247" cy="3423424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5437377" y="1605776"/>
              <a:ext cx="1" cy="3676231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6754623" y="1605776"/>
              <a:ext cx="1" cy="3676231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Left-Right Arrow 29"/>
          <p:cNvSpPr/>
          <p:nvPr/>
        </p:nvSpPr>
        <p:spPr>
          <a:xfrm>
            <a:off x="3925026" y="3933673"/>
            <a:ext cx="1501476" cy="234176"/>
          </a:xfrm>
          <a:prstGeom prst="left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083240" y="3035761"/>
            <a:ext cx="12121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432FF"/>
                </a:solidFill>
              </a:rPr>
              <a:t>Middle</a:t>
            </a:r>
          </a:p>
          <a:p>
            <a:pPr algn="ctr"/>
            <a:r>
              <a:rPr lang="en-US" sz="2800" dirty="0" smtClean="0">
                <a:solidFill>
                  <a:srgbClr val="0432FF"/>
                </a:solidFill>
              </a:rPr>
              <a:t>68.2%</a:t>
            </a:r>
            <a:endParaRPr lang="en-US" sz="2800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025650" y="5830458"/>
                <a:ext cx="92422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GB" sz="40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en-US" sz="4000" i="1" dirty="0">
                              <a:solidFill>
                                <a:srgbClr val="0432FF"/>
                              </a:solidFill>
                            </a:rPr>
                            <m:t>σ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40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GB" sz="40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650" y="5830458"/>
                <a:ext cx="924227" cy="61555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343832" y="5830458"/>
                <a:ext cx="109414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GB" sz="40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−1</m:t>
                          </m:r>
                          <m:r>
                            <m:rPr>
                              <m:nor/>
                            </m:rPr>
                            <a:rPr lang="en-US" sz="4000" i="1" dirty="0">
                              <a:solidFill>
                                <a:srgbClr val="0432FF"/>
                              </a:solidFill>
                            </a:rPr>
                            <m:t>σ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40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GB" sz="40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832" y="5830458"/>
                <a:ext cx="1094146" cy="61555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812275" y="2213454"/>
                <a:ext cx="1949187" cy="116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4000" i="1" dirty="0">
                              <a:solidFill>
                                <a:srgbClr val="0432FF"/>
                              </a:solidFill>
                            </a:rPr>
                            <m:t>σ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40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GB" sz="40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4000" i="1" dirty="0"/>
                            <m:t>σ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2275" y="2213454"/>
                <a:ext cx="1949187" cy="116390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8812275" y="4607751"/>
                <a:ext cx="1949187" cy="116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4000" i="1" dirty="0">
                              <a:solidFill>
                                <a:srgbClr val="0432FF"/>
                              </a:solidFill>
                            </a:rPr>
                            <m:t>σ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40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GB" sz="40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f>
                        <m:fPr>
                          <m:ctrlPr>
                            <a:rPr lang="bg-BG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 sz="4000" b="0" i="1" dirty="0" smtClean="0"/>
                            <m:t>s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2275" y="4607751"/>
                <a:ext cx="1949187" cy="116390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470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 txBox="1">
                <a:spLocks/>
              </p:cNvSpPr>
              <p:nvPr/>
            </p:nvSpPr>
            <p:spPr>
              <a:xfrm>
                <a:off x="1281491" y="106627"/>
                <a:ext cx="10910509" cy="111765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dirty="0" smtClean="0">
                    <a:solidFill>
                      <a:schemeClr val="bg1"/>
                    </a:solidFill>
                    <a:latin typeface="Calibri" charset="0"/>
                    <a:ea typeface="Calibri" charset="0"/>
                    <a:cs typeface="Calibri" charset="0"/>
                  </a:rPr>
                  <a:t>Standard error of the mean,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>
                            <a:solidFill>
                              <a:schemeClr val="bg1"/>
                            </a:solidFill>
                          </a:rPr>
                          <m:t>σ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491" y="106627"/>
                <a:ext cx="10910509" cy="1117659"/>
              </a:xfrm>
              <a:prstGeom prst="rect">
                <a:avLst/>
              </a:prstGeom>
              <a:blipFill rotWithShape="0">
                <a:blip r:embed="rId3"/>
                <a:stretch>
                  <a:fillRect l="-2235" b="-10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1" t="14574" r="5459" b="13334"/>
          <a:stretch/>
        </p:blipFill>
        <p:spPr>
          <a:xfrm>
            <a:off x="1364512" y="1650196"/>
            <a:ext cx="9462977" cy="494414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99844" y="1533409"/>
            <a:ext cx="3613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smtClean="0">
                <a:solidFill>
                  <a:srgbClr val="FF2500"/>
                </a:solidFill>
              </a:rPr>
              <a:t>t</a:t>
            </a:r>
            <a:r>
              <a:rPr lang="en-US" sz="3200" b="1" dirty="0" smtClean="0">
                <a:solidFill>
                  <a:srgbClr val="FF2500"/>
                </a:solidFill>
              </a:rPr>
              <a:t>-distribution (n = 2)</a:t>
            </a:r>
            <a:endParaRPr lang="en-US" sz="3200" b="1" dirty="0">
              <a:solidFill>
                <a:srgbClr val="FF25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9844" y="2222890"/>
            <a:ext cx="3613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smtClean="0">
                <a:solidFill>
                  <a:srgbClr val="A435F1"/>
                </a:solidFill>
              </a:rPr>
              <a:t>t</a:t>
            </a:r>
            <a:r>
              <a:rPr lang="en-US" sz="3200" b="1" dirty="0" smtClean="0">
                <a:solidFill>
                  <a:srgbClr val="A435F1"/>
                </a:solidFill>
              </a:rPr>
              <a:t>-distribution (n = 6)</a:t>
            </a:r>
            <a:endParaRPr lang="en-US" sz="3200" b="1" dirty="0">
              <a:solidFill>
                <a:srgbClr val="A435F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9844" y="2912371"/>
            <a:ext cx="3822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smtClean="0">
                <a:solidFill>
                  <a:srgbClr val="0432FF"/>
                </a:solidFill>
              </a:rPr>
              <a:t>t</a:t>
            </a:r>
            <a:r>
              <a:rPr lang="en-US" sz="3200" b="1" dirty="0" smtClean="0">
                <a:solidFill>
                  <a:srgbClr val="0432FF"/>
                </a:solidFill>
              </a:rPr>
              <a:t>-distribution (n </a:t>
            </a:r>
            <a:r>
              <a:rPr lang="en-US" sz="3200" b="1" smtClean="0">
                <a:solidFill>
                  <a:srgbClr val="0432FF"/>
                </a:solidFill>
              </a:rPr>
              <a:t>= 11)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63407" y="1533409"/>
            <a:ext cx="3527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/>
              <a:t>Normal distribution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21207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 txBox="1">
                <a:spLocks/>
              </p:cNvSpPr>
              <p:nvPr/>
            </p:nvSpPr>
            <p:spPr>
              <a:xfrm>
                <a:off x="1281491" y="106627"/>
                <a:ext cx="10910509" cy="111765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dirty="0" smtClean="0">
                    <a:solidFill>
                      <a:schemeClr val="bg1"/>
                    </a:solidFill>
                    <a:latin typeface="Calibri" charset="0"/>
                    <a:ea typeface="Calibri" charset="0"/>
                    <a:cs typeface="Calibri" charset="0"/>
                  </a:rPr>
                  <a:t>Confidence intervals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>
                            <a:solidFill>
                              <a:schemeClr val="bg1"/>
                            </a:solidFill>
                          </a:rPr>
                          <m:t>σ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491" y="106627"/>
                <a:ext cx="10910509" cy="1117659"/>
              </a:xfrm>
              <a:prstGeom prst="rect">
                <a:avLst/>
              </a:prstGeom>
              <a:blipFill rotWithShape="0">
                <a:blip r:embed="rId3"/>
                <a:stretch>
                  <a:fillRect l="-2235" b="-10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949986" y="1430870"/>
            <a:ext cx="10292028" cy="5217420"/>
            <a:chOff x="441285" y="1539727"/>
            <a:chExt cx="10292028" cy="5217420"/>
          </a:xfrm>
        </p:grpSpPr>
        <p:sp>
          <p:nvSpPr>
            <p:cNvPr id="2" name="TextBox 1"/>
            <p:cNvSpPr txBox="1"/>
            <p:nvPr/>
          </p:nvSpPr>
          <p:spPr>
            <a:xfrm>
              <a:off x="2392490" y="1539727"/>
              <a:ext cx="19129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i="1" dirty="0" smtClean="0"/>
                <a:t>Conf.</a:t>
              </a:r>
              <a:r>
                <a:rPr lang="en-US" sz="2800" b="1" dirty="0" smtClean="0"/>
                <a:t> = 50%</a:t>
              </a:r>
              <a:endParaRPr lang="en-US" sz="2800" b="1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01" t="14762" r="12103" b="57937"/>
            <a:stretch/>
          </p:blipFill>
          <p:spPr>
            <a:xfrm>
              <a:off x="1970311" y="2296885"/>
              <a:ext cx="8763002" cy="1385277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01" t="43016" r="12103" b="29524"/>
            <a:stretch/>
          </p:blipFill>
          <p:spPr>
            <a:xfrm>
              <a:off x="1970311" y="3834380"/>
              <a:ext cx="8763002" cy="139332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01" t="71428" r="12103" b="1429"/>
            <a:stretch/>
          </p:blipFill>
          <p:spPr>
            <a:xfrm>
              <a:off x="1970311" y="5379925"/>
              <a:ext cx="8763002" cy="1377222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 flipV="1">
              <a:off x="3145971" y="2510964"/>
              <a:ext cx="0" cy="1146636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3581399" y="2510964"/>
              <a:ext cx="0" cy="1146636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3156857" y="4023042"/>
              <a:ext cx="0" cy="1146636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3570513" y="4023042"/>
              <a:ext cx="0" cy="1146636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3167743" y="5610511"/>
              <a:ext cx="0" cy="1146636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3559627" y="5610511"/>
              <a:ext cx="0" cy="1146636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5573486" y="2510964"/>
              <a:ext cx="0" cy="1146636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7173686" y="2510964"/>
              <a:ext cx="0" cy="1146636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5785758" y="4023042"/>
              <a:ext cx="0" cy="1146636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6961415" y="4023042"/>
              <a:ext cx="0" cy="1146636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5872844" y="5610511"/>
              <a:ext cx="0" cy="1146636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6874329" y="5610511"/>
              <a:ext cx="0" cy="1146636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8186057" y="2510964"/>
              <a:ext cx="0" cy="1146636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10548257" y="2510964"/>
              <a:ext cx="0" cy="1146636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8610600" y="4023042"/>
              <a:ext cx="0" cy="1146636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10123714" y="4023042"/>
              <a:ext cx="0" cy="1146636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8746672" y="5610511"/>
              <a:ext cx="0" cy="1146636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9987643" y="5610511"/>
              <a:ext cx="0" cy="1146636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532656" y="4323487"/>
              <a:ext cx="9428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i="1" dirty="0" smtClean="0"/>
                <a:t>N</a:t>
              </a:r>
              <a:r>
                <a:rPr lang="en-US" sz="2800" b="1" dirty="0" smtClean="0"/>
                <a:t> = 5</a:t>
              </a:r>
              <a:endParaRPr lang="en-US" sz="2800" b="1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41285" y="5852926"/>
              <a:ext cx="11256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i="1" dirty="0" smtClean="0"/>
                <a:t>N</a:t>
              </a:r>
              <a:r>
                <a:rPr lang="en-US" sz="2800" b="1" dirty="0" smtClean="0"/>
                <a:t> = 10</a:t>
              </a:r>
              <a:endParaRPr lang="en-US" sz="2800" b="1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32656" y="2777941"/>
              <a:ext cx="9428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i="1" dirty="0" smtClean="0"/>
                <a:t>N</a:t>
              </a:r>
              <a:r>
                <a:rPr lang="en-US" sz="2800" b="1" dirty="0" smtClean="0"/>
                <a:t> = 3</a:t>
              </a:r>
              <a:endParaRPr lang="en-US" sz="2800" b="1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417392" y="1539727"/>
              <a:ext cx="19129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i="1" dirty="0" smtClean="0"/>
                <a:t>Conf.</a:t>
              </a:r>
              <a:r>
                <a:rPr lang="en-US" sz="2800" b="1" dirty="0" smtClean="0"/>
                <a:t> = 90%</a:t>
              </a:r>
              <a:endParaRPr lang="en-US" sz="2800" b="1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410965" y="1539727"/>
              <a:ext cx="19129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i="1" dirty="0" smtClean="0"/>
                <a:t>Conf.</a:t>
              </a:r>
              <a:r>
                <a:rPr lang="en-US" sz="2800" b="1" dirty="0" smtClean="0"/>
                <a:t> = 95%</a:t>
              </a:r>
              <a:endParaRPr lang="en-US" sz="2800" b="1" dirty="0"/>
            </a:p>
          </p:txBody>
        </p:sp>
        <p:sp>
          <p:nvSpPr>
            <p:cNvPr id="59" name="Left-Right Arrow 58"/>
            <p:cNvSpPr/>
            <p:nvPr/>
          </p:nvSpPr>
          <p:spPr>
            <a:xfrm>
              <a:off x="3156857" y="2961350"/>
              <a:ext cx="402770" cy="170123"/>
            </a:xfrm>
            <a:prstGeom prst="leftRight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Left-Right Arrow 60"/>
            <p:cNvSpPr/>
            <p:nvPr/>
          </p:nvSpPr>
          <p:spPr>
            <a:xfrm>
              <a:off x="3156857" y="6097228"/>
              <a:ext cx="402770" cy="170123"/>
            </a:xfrm>
            <a:prstGeom prst="leftRight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Left-Right Arrow 62"/>
            <p:cNvSpPr/>
            <p:nvPr/>
          </p:nvSpPr>
          <p:spPr>
            <a:xfrm>
              <a:off x="5573486" y="2957358"/>
              <a:ext cx="1600200" cy="174115"/>
            </a:xfrm>
            <a:prstGeom prst="leftRight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Left-Right Arrow 64"/>
            <p:cNvSpPr/>
            <p:nvPr/>
          </p:nvSpPr>
          <p:spPr>
            <a:xfrm>
              <a:off x="5872844" y="6050918"/>
              <a:ext cx="1001485" cy="216433"/>
            </a:xfrm>
            <a:prstGeom prst="leftRight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Left-Right Arrow 65"/>
            <p:cNvSpPr/>
            <p:nvPr/>
          </p:nvSpPr>
          <p:spPr>
            <a:xfrm>
              <a:off x="8186057" y="2957358"/>
              <a:ext cx="2362200" cy="174115"/>
            </a:xfrm>
            <a:prstGeom prst="leftRight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Left-Right Arrow 59"/>
            <p:cNvSpPr/>
            <p:nvPr/>
          </p:nvSpPr>
          <p:spPr>
            <a:xfrm>
              <a:off x="3156857" y="4541134"/>
              <a:ext cx="402770" cy="170123"/>
            </a:xfrm>
            <a:prstGeom prst="leftRight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Left-Right Arrow 63"/>
            <p:cNvSpPr/>
            <p:nvPr/>
          </p:nvSpPr>
          <p:spPr>
            <a:xfrm>
              <a:off x="5785757" y="4502470"/>
              <a:ext cx="1175658" cy="208787"/>
            </a:xfrm>
            <a:prstGeom prst="leftRight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Left-Right Arrow 66"/>
            <p:cNvSpPr/>
            <p:nvPr/>
          </p:nvSpPr>
          <p:spPr>
            <a:xfrm>
              <a:off x="8610600" y="4483996"/>
              <a:ext cx="1513114" cy="227261"/>
            </a:xfrm>
            <a:prstGeom prst="leftRight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Left-Right Arrow 67"/>
            <p:cNvSpPr/>
            <p:nvPr/>
          </p:nvSpPr>
          <p:spPr>
            <a:xfrm>
              <a:off x="8741229" y="6041508"/>
              <a:ext cx="1251857" cy="225843"/>
            </a:xfrm>
            <a:prstGeom prst="leftRight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97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01" y="1619663"/>
            <a:ext cx="4808027" cy="481119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173" y="1619663"/>
            <a:ext cx="4808027" cy="481119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Donut 5"/>
          <p:cNvSpPr/>
          <p:nvPr/>
        </p:nvSpPr>
        <p:spPr>
          <a:xfrm>
            <a:off x="6063595" y="1653080"/>
            <a:ext cx="1117865" cy="1176700"/>
          </a:xfrm>
          <a:prstGeom prst="donut">
            <a:avLst>
              <a:gd name="adj" fmla="val 1231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259972" y="1956137"/>
            <a:ext cx="4074882" cy="4136066"/>
            <a:chOff x="1270858" y="1967023"/>
            <a:chExt cx="4074882" cy="4136066"/>
          </a:xfrm>
        </p:grpSpPr>
        <p:grpSp>
          <p:nvGrpSpPr>
            <p:cNvPr id="27" name="Group 26"/>
            <p:cNvGrpSpPr/>
            <p:nvPr/>
          </p:nvGrpSpPr>
          <p:grpSpPr>
            <a:xfrm>
              <a:off x="1270858" y="2791047"/>
              <a:ext cx="4074882" cy="2488019"/>
              <a:chOff x="1270858" y="2764464"/>
              <a:chExt cx="4074882" cy="2488019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1270858" y="2764464"/>
                <a:ext cx="4074882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1270858" y="3593804"/>
                <a:ext cx="4074882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1270858" y="4423144"/>
                <a:ext cx="4074882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1270858" y="5252483"/>
                <a:ext cx="4074882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/>
            <p:cNvGrpSpPr/>
            <p:nvPr/>
          </p:nvGrpSpPr>
          <p:grpSpPr>
            <a:xfrm>
              <a:off x="2074923" y="1967023"/>
              <a:ext cx="2466753" cy="4136066"/>
              <a:chOff x="2062718" y="1967023"/>
              <a:chExt cx="2466753" cy="4136066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2062718" y="1967023"/>
                <a:ext cx="0" cy="413606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2884969" y="1967023"/>
                <a:ext cx="0" cy="413606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707220" y="1967023"/>
                <a:ext cx="0" cy="413606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4529471" y="1967023"/>
                <a:ext cx="0" cy="413606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7949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847" y="1660527"/>
            <a:ext cx="3438307" cy="345558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57665" y="5613996"/>
            <a:ext cx="8676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/>
              <a:t>p</a:t>
            </a:r>
            <a:r>
              <a:rPr lang="en-US" sz="3200" dirty="0" smtClean="0"/>
              <a:t>(at least two people in the room share a birthday)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4075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645585" y="2090237"/>
            <a:ext cx="8476288" cy="4117404"/>
            <a:chOff x="1351670" y="2090237"/>
            <a:chExt cx="8476288" cy="4117404"/>
          </a:xfrm>
        </p:grpSpPr>
        <p:sp>
          <p:nvSpPr>
            <p:cNvPr id="7" name="TextBox 6"/>
            <p:cNvSpPr txBox="1"/>
            <p:nvPr/>
          </p:nvSpPr>
          <p:spPr>
            <a:xfrm>
              <a:off x="1351670" y="3856552"/>
              <a:ext cx="43248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i="1" dirty="0"/>
                <a:t>p</a:t>
              </a:r>
              <a:r>
                <a:rPr lang="en-US" sz="3200" dirty="0" smtClean="0"/>
                <a:t>(2+ shared birthdays) = </a:t>
              </a:r>
              <a:endParaRPr lang="en-US" sz="3200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8476305" y="2090237"/>
              <a:ext cx="1351653" cy="4117404"/>
              <a:chOff x="5792510" y="2090237"/>
              <a:chExt cx="1351653" cy="4117404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5792510" y="2090237"/>
                <a:ext cx="135165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 smtClean="0"/>
                  <a:t>0.0-0.2</a:t>
                </a:r>
                <a:endParaRPr lang="en-US" sz="3200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792510" y="2973394"/>
                <a:ext cx="135165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 smtClean="0"/>
                  <a:t>0.2-0.4</a:t>
                </a:r>
                <a:endParaRPr lang="en-US" sz="3200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792510" y="3856551"/>
                <a:ext cx="135165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 smtClean="0"/>
                  <a:t>0.4-0.6</a:t>
                </a:r>
                <a:endParaRPr lang="en-US" sz="3200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5792510" y="4739708"/>
                <a:ext cx="13516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 smtClean="0"/>
                  <a:t>0.6-0.8</a:t>
                </a:r>
                <a:endParaRPr lang="en-US" sz="3200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792510" y="5622866"/>
                <a:ext cx="13516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 smtClean="0"/>
                  <a:t>0.8-1.0</a:t>
                </a:r>
                <a:endParaRPr lang="en-US" sz="3200" dirty="0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6218447" y="2090237"/>
              <a:ext cx="1715919" cy="4117404"/>
              <a:chOff x="5910203" y="2090237"/>
              <a:chExt cx="1715919" cy="4117404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5915012" y="2090237"/>
                <a:ext cx="170630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b="1" dirty="0" smtClean="0">
                    <a:solidFill>
                      <a:srgbClr val="7030A0"/>
                    </a:solidFill>
                  </a:rPr>
                  <a:t>Option A</a:t>
                </a:r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5923828" y="2973394"/>
                <a:ext cx="16886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b="1" dirty="0" smtClean="0">
                    <a:solidFill>
                      <a:srgbClr val="002060"/>
                    </a:solidFill>
                  </a:rPr>
                  <a:t>Option B</a:t>
                </a:r>
                <a:endParaRPr lang="en-US" sz="32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930241" y="3856551"/>
                <a:ext cx="167584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b="1" dirty="0" smtClean="0">
                    <a:solidFill>
                      <a:srgbClr val="0070C0"/>
                    </a:solidFill>
                  </a:rPr>
                  <a:t>Option C</a:t>
                </a:r>
                <a:endParaRPr lang="en-US" sz="32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910203" y="4739708"/>
                <a:ext cx="171591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b="1" dirty="0" smtClean="0">
                    <a:solidFill>
                      <a:srgbClr val="00B0F0"/>
                    </a:solidFill>
                  </a:rPr>
                  <a:t>Option D</a:t>
                </a:r>
                <a:endParaRPr lang="en-US" sz="3200" b="1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5939057" y="5622866"/>
                <a:ext cx="16582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b="1" smtClean="0">
                    <a:solidFill>
                      <a:srgbClr val="00B050"/>
                    </a:solidFill>
                  </a:rPr>
                  <a:t>Option E</a:t>
                </a:r>
                <a:endParaRPr lang="en-US" sz="3200" b="1" dirty="0">
                  <a:solidFill>
                    <a:srgbClr val="00B05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328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 blueprint for science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4843" y="1973366"/>
            <a:ext cx="43736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Pick interesting question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87738" y="2547527"/>
            <a:ext cx="4719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Framed in form of a hypothesis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634843" y="3520040"/>
            <a:ext cx="2198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Collect data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87738" y="4094201"/>
            <a:ext cx="8295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Measure at appropriate precision; avoid biased samples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634843" y="5066715"/>
            <a:ext cx="3143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Perform statistics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87738" y="5640876"/>
            <a:ext cx="7803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Choose appropriate test; accept or reject hypothesis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7446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Univariate data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39414" y="1542815"/>
            <a:ext cx="2040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Population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72686" y="1542815"/>
            <a:ext cx="1441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Sample</a:t>
            </a:r>
            <a:endParaRPr lang="en-US" sz="3200" b="1" dirty="0">
              <a:solidFill>
                <a:srgbClr val="C0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118333" y="2878554"/>
            <a:ext cx="6282465" cy="32210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4" t="22431" r="48105" b="14667"/>
          <a:stretch/>
        </p:blipFill>
        <p:spPr>
          <a:xfrm>
            <a:off x="7267790" y="2738471"/>
            <a:ext cx="3851213" cy="344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5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Null and alternative hypotheses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3232" y="2431837"/>
            <a:ext cx="4656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Null hypothesis – </a:t>
            </a:r>
            <a:r>
              <a:rPr lang="en-US" sz="3200" b="1" i="1" dirty="0" err="1" smtClean="0">
                <a:solidFill>
                  <a:srgbClr val="0432FF"/>
                </a:solidFill>
              </a:rPr>
              <a:t>H</a:t>
            </a:r>
            <a:r>
              <a:rPr lang="en-US" sz="3200" b="1" i="1" baseline="-25000" dirty="0" err="1" smtClean="0">
                <a:solidFill>
                  <a:srgbClr val="0432FF"/>
                </a:solidFill>
              </a:rPr>
              <a:t>null</a:t>
            </a:r>
            <a:r>
              <a:rPr lang="en-US" sz="3200" b="1" dirty="0" smtClean="0">
                <a:solidFill>
                  <a:srgbClr val="0432FF"/>
                </a:solidFill>
              </a:rPr>
              <a:t> </a:t>
            </a:r>
            <a:r>
              <a:rPr lang="en-US" sz="3200" b="1" dirty="0">
                <a:solidFill>
                  <a:srgbClr val="0432FF"/>
                </a:solidFill>
              </a:rPr>
              <a:t>/ </a:t>
            </a:r>
            <a:r>
              <a:rPr lang="en-US" sz="3200" b="1" i="1" dirty="0">
                <a:solidFill>
                  <a:srgbClr val="0432FF"/>
                </a:solidFill>
              </a:rPr>
              <a:t>H</a:t>
            </a:r>
            <a:r>
              <a:rPr lang="en-US" sz="3200" b="1" i="1" baseline="-25000" dirty="0">
                <a:solidFill>
                  <a:srgbClr val="0432FF"/>
                </a:solidFill>
              </a:rPr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47364" y="2984732"/>
            <a:ext cx="6815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Simplest, boring, often stochastic explanation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503232" y="4721653"/>
            <a:ext cx="57289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Alternative hypothes</a:t>
            </a:r>
            <a:r>
              <a:rPr lang="en-US" sz="3200" b="1" dirty="0" smtClean="0">
                <a:solidFill>
                  <a:srgbClr val="FF0000"/>
                </a:solidFill>
              </a:rPr>
              <a:t>is</a:t>
            </a:r>
            <a:r>
              <a:rPr lang="en-US" sz="3200" b="1" dirty="0">
                <a:solidFill>
                  <a:srgbClr val="FF0000"/>
                </a:solidFill>
              </a:rPr>
              <a:t> – </a:t>
            </a:r>
            <a:r>
              <a:rPr lang="en-US" sz="3200" b="1" i="1" dirty="0" smtClean="0">
                <a:solidFill>
                  <a:srgbClr val="FF0000"/>
                </a:solidFill>
              </a:rPr>
              <a:t>H</a:t>
            </a:r>
            <a:r>
              <a:rPr lang="en-US" sz="3200" b="1" i="1" baseline="-25000" dirty="0" smtClean="0">
                <a:solidFill>
                  <a:srgbClr val="FF0000"/>
                </a:solidFill>
              </a:rPr>
              <a:t>alt</a:t>
            </a:r>
            <a:r>
              <a:rPr lang="en-US" sz="3200" b="1" dirty="0" smtClean="0">
                <a:solidFill>
                  <a:srgbClr val="C00000"/>
                </a:solidFill>
              </a:rPr>
              <a:t> / </a:t>
            </a:r>
            <a:r>
              <a:rPr lang="en-US" sz="3200" b="1" i="1" dirty="0" smtClean="0">
                <a:solidFill>
                  <a:srgbClr val="FF0000"/>
                </a:solidFill>
              </a:rPr>
              <a:t>H</a:t>
            </a:r>
            <a:r>
              <a:rPr lang="en-US" sz="3200" b="1" i="1" baseline="-25000" dirty="0" smtClean="0">
                <a:solidFill>
                  <a:srgbClr val="FF0000"/>
                </a:solidFill>
              </a:rPr>
              <a:t>1</a:t>
            </a:r>
            <a:endParaRPr lang="en-US" sz="3200" b="1" i="1" baseline="-250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7364" y="5274548"/>
            <a:ext cx="9023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the null, interesting, may incorporate multiple outcomes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4819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Null and alternative hypotheses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22868" y="1679196"/>
            <a:ext cx="1628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solidFill>
                  <a:srgbClr val="0432FF"/>
                </a:solidFill>
              </a:rPr>
              <a:t>H</a:t>
            </a:r>
            <a:r>
              <a:rPr lang="en-US" sz="3200" b="1" i="1" baseline="-25000" dirty="0" err="1" smtClean="0">
                <a:solidFill>
                  <a:srgbClr val="0432FF"/>
                </a:solidFill>
              </a:rPr>
              <a:t>null</a:t>
            </a:r>
            <a:r>
              <a:rPr lang="en-US" sz="3200" b="1" dirty="0" smtClean="0">
                <a:solidFill>
                  <a:srgbClr val="0432FF"/>
                </a:solidFill>
              </a:rPr>
              <a:t> </a:t>
            </a:r>
            <a:r>
              <a:rPr lang="en-US" sz="3200" b="1" dirty="0">
                <a:solidFill>
                  <a:srgbClr val="0432FF"/>
                </a:solidFill>
              </a:rPr>
              <a:t>/ </a:t>
            </a:r>
            <a:r>
              <a:rPr lang="en-US" sz="3200" b="1" i="1" dirty="0">
                <a:solidFill>
                  <a:srgbClr val="0432FF"/>
                </a:solidFill>
              </a:rPr>
              <a:t>H</a:t>
            </a:r>
            <a:r>
              <a:rPr lang="en-US" sz="3200" b="1" i="1" baseline="-25000" dirty="0">
                <a:solidFill>
                  <a:srgbClr val="0432FF"/>
                </a:solidFill>
              </a:rPr>
              <a:t>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10854" y="1679196"/>
            <a:ext cx="1511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smtClean="0">
                <a:solidFill>
                  <a:srgbClr val="FF0000"/>
                </a:solidFill>
              </a:rPr>
              <a:t>H</a:t>
            </a:r>
            <a:r>
              <a:rPr lang="en-US" sz="3200" b="1" i="1" baseline="-25000" dirty="0" smtClean="0">
                <a:solidFill>
                  <a:srgbClr val="FF0000"/>
                </a:solidFill>
              </a:rPr>
              <a:t>alt</a:t>
            </a:r>
            <a:r>
              <a:rPr lang="en-US" sz="3200" b="1" dirty="0" smtClean="0">
                <a:solidFill>
                  <a:srgbClr val="C00000"/>
                </a:solidFill>
              </a:rPr>
              <a:t> / </a:t>
            </a:r>
            <a:r>
              <a:rPr lang="en-US" sz="3200" b="1" i="1" dirty="0" smtClean="0">
                <a:solidFill>
                  <a:srgbClr val="FF0000"/>
                </a:solidFill>
              </a:rPr>
              <a:t>H</a:t>
            </a:r>
            <a:r>
              <a:rPr lang="en-US" sz="3200" b="1" i="1" baseline="-25000" dirty="0" smtClean="0">
                <a:solidFill>
                  <a:srgbClr val="FF0000"/>
                </a:solidFill>
              </a:rPr>
              <a:t>1</a:t>
            </a:r>
            <a:endParaRPr lang="en-US" sz="3200" b="1" i="1" baseline="-250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693" y="4014462"/>
            <a:ext cx="2799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Two-sample t-test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5074352" y="4014462"/>
            <a:ext cx="13260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A</a:t>
            </a:r>
            <a:r>
              <a:rPr lang="en-US" sz="3200" i="1" dirty="0" smtClean="0"/>
              <a:t> </a:t>
            </a:r>
            <a:r>
              <a:rPr lang="en-US" sz="3200" i="1" dirty="0"/>
              <a:t>=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B</a:t>
            </a:r>
            <a:endParaRPr lang="en-US" sz="3200" baseline="-25000" dirty="0"/>
          </a:p>
        </p:txBody>
      </p:sp>
      <p:sp>
        <p:nvSpPr>
          <p:cNvPr id="18" name="TextBox 17"/>
          <p:cNvSpPr txBox="1"/>
          <p:nvPr/>
        </p:nvSpPr>
        <p:spPr>
          <a:xfrm>
            <a:off x="8364656" y="4014462"/>
            <a:ext cx="30043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A</a:t>
            </a:r>
            <a:r>
              <a:rPr lang="en-US" sz="3200" i="1" dirty="0" smtClean="0"/>
              <a:t> &lt;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B</a:t>
            </a:r>
            <a:r>
              <a:rPr lang="en-US" sz="3200" i="1" dirty="0" smtClean="0"/>
              <a:t> or </a:t>
            </a:r>
            <a:r>
              <a:rPr lang="en-US" sz="3200" i="1" dirty="0" err="1"/>
              <a:t>μ</a:t>
            </a:r>
            <a:r>
              <a:rPr lang="en-US" sz="3200" i="1" baseline="-25000" dirty="0" err="1"/>
              <a:t>A</a:t>
            </a:r>
            <a:r>
              <a:rPr lang="en-US" sz="3200" i="1" dirty="0"/>
              <a:t> </a:t>
            </a:r>
            <a:r>
              <a:rPr lang="en-US" sz="3200" i="1" dirty="0" smtClean="0"/>
              <a:t>&gt; </a:t>
            </a:r>
            <a:r>
              <a:rPr lang="en-US" sz="3200" i="1" dirty="0" err="1"/>
              <a:t>μ</a:t>
            </a:r>
            <a:r>
              <a:rPr lang="en-US" sz="3200" i="1" baseline="-25000" dirty="0" err="1"/>
              <a:t>B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565693" y="4935874"/>
            <a:ext cx="1253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ANOVA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4554979" y="4935874"/>
            <a:ext cx="2364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A</a:t>
            </a:r>
            <a:r>
              <a:rPr lang="en-US" sz="3200" i="1" dirty="0" smtClean="0"/>
              <a:t> </a:t>
            </a:r>
            <a:r>
              <a:rPr lang="en-US" sz="3200" i="1" dirty="0"/>
              <a:t>=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B</a:t>
            </a:r>
            <a:r>
              <a:rPr lang="en-US" sz="3200" i="1" dirty="0" smtClean="0"/>
              <a:t> =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C</a:t>
            </a:r>
            <a:r>
              <a:rPr lang="is-IS" sz="3200" i="1" dirty="0" smtClean="0"/>
              <a:t>…</a:t>
            </a:r>
            <a:endParaRPr lang="en-US" sz="3200" dirty="0"/>
          </a:p>
        </p:txBody>
      </p:sp>
      <p:sp>
        <p:nvSpPr>
          <p:cNvPr id="20" name="TextBox 19"/>
          <p:cNvSpPr txBox="1"/>
          <p:nvPr/>
        </p:nvSpPr>
        <p:spPr>
          <a:xfrm>
            <a:off x="8464843" y="4935874"/>
            <a:ext cx="2803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A</a:t>
            </a:r>
            <a:r>
              <a:rPr lang="en-US" sz="3200" i="1" dirty="0" smtClean="0"/>
              <a:t> &gt;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B</a:t>
            </a:r>
            <a:r>
              <a:rPr lang="en-US" sz="3200" i="1" dirty="0" smtClean="0"/>
              <a:t> =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C</a:t>
            </a:r>
            <a:r>
              <a:rPr lang="is-IS" sz="3200" i="1" dirty="0"/>
              <a:t> </a:t>
            </a:r>
            <a:r>
              <a:rPr lang="is-IS" sz="3200" i="1" dirty="0" smtClean="0"/>
              <a:t>or...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565693" y="5857285"/>
            <a:ext cx="1818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Correlation</a:t>
            </a:r>
            <a:endParaRPr lang="en-US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5268316" y="5857285"/>
            <a:ext cx="938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/>
              <a:t>r </a:t>
            </a:r>
            <a:r>
              <a:rPr lang="en-US" sz="3200" i="1" dirty="0"/>
              <a:t>= </a:t>
            </a:r>
            <a:r>
              <a:rPr lang="en-US" sz="3200" i="1" dirty="0" smtClean="0"/>
              <a:t>0</a:t>
            </a:r>
            <a:endParaRPr lang="en-US" sz="3200" dirty="0"/>
          </a:p>
        </p:txBody>
      </p:sp>
      <p:sp>
        <p:nvSpPr>
          <p:cNvPr id="22" name="TextBox 21"/>
          <p:cNvSpPr txBox="1"/>
          <p:nvPr/>
        </p:nvSpPr>
        <p:spPr>
          <a:xfrm>
            <a:off x="8765407" y="5857285"/>
            <a:ext cx="22028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smtClean="0"/>
              <a:t>r &gt; 0 or r &lt; 0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565693" y="2877606"/>
            <a:ext cx="2801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One-sample t-test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3977876" y="2846829"/>
            <a:ext cx="3518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 smtClean="0"/>
              <a:t>CI</a:t>
            </a:r>
            <a:r>
              <a:rPr lang="en-US" sz="3200" i="1" baseline="-25000" dirty="0" err="1" smtClean="0"/>
              <a:t>low</a:t>
            </a:r>
            <a:r>
              <a:rPr lang="en-US" sz="3200" i="1" dirty="0" smtClean="0"/>
              <a:t> &lt;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hyp</a:t>
            </a:r>
            <a:r>
              <a:rPr lang="en-US" sz="3200" i="1" baseline="-25000" dirty="0" smtClean="0"/>
              <a:t>.</a:t>
            </a:r>
            <a:r>
              <a:rPr lang="en-US" sz="3200" i="1" dirty="0" smtClean="0"/>
              <a:t> </a:t>
            </a:r>
            <a:r>
              <a:rPr lang="en-US" sz="3200" i="1" dirty="0"/>
              <a:t>&lt; </a:t>
            </a:r>
            <a:r>
              <a:rPr lang="en-US" sz="3200" i="1" dirty="0" err="1" smtClean="0"/>
              <a:t>CI</a:t>
            </a:r>
            <a:r>
              <a:rPr lang="en-US" sz="3200" i="1" baseline="-25000" dirty="0" err="1" smtClean="0"/>
              <a:t>upp</a:t>
            </a:r>
            <a:endParaRPr lang="en-US" sz="3200" dirty="0"/>
          </a:p>
        </p:txBody>
      </p:sp>
      <p:sp>
        <p:nvSpPr>
          <p:cNvPr id="23" name="TextBox 22"/>
          <p:cNvSpPr txBox="1"/>
          <p:nvPr/>
        </p:nvSpPr>
        <p:spPr>
          <a:xfrm>
            <a:off x="8107352" y="2600607"/>
            <a:ext cx="35189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/>
              <a:t>μ</a:t>
            </a:r>
            <a:r>
              <a:rPr lang="en-US" sz="3200" i="1" baseline="-25000" dirty="0" err="1"/>
              <a:t>hyp</a:t>
            </a:r>
            <a:r>
              <a:rPr lang="en-US" sz="3200" i="1" baseline="-25000" dirty="0"/>
              <a:t>.</a:t>
            </a:r>
            <a:r>
              <a:rPr lang="en-US" sz="3200" i="1" dirty="0"/>
              <a:t> </a:t>
            </a:r>
            <a:r>
              <a:rPr lang="en-US" sz="3200" i="1" dirty="0" smtClean="0"/>
              <a:t>&gt; </a:t>
            </a:r>
            <a:r>
              <a:rPr lang="en-US" sz="3200" i="1" dirty="0" err="1" smtClean="0"/>
              <a:t>CI</a:t>
            </a:r>
            <a:r>
              <a:rPr lang="en-US" sz="3200" i="1" baseline="-25000" dirty="0" err="1" smtClean="0"/>
              <a:t>upp</a:t>
            </a:r>
            <a:r>
              <a:rPr lang="en-US" sz="3200" i="1" dirty="0" smtClean="0"/>
              <a:t> or</a:t>
            </a:r>
          </a:p>
          <a:p>
            <a:pPr algn="ctr"/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hyp</a:t>
            </a:r>
            <a:r>
              <a:rPr lang="en-US" sz="3200" i="1" baseline="-25000" dirty="0" smtClean="0"/>
              <a:t>.</a:t>
            </a:r>
            <a:r>
              <a:rPr lang="en-US" sz="3200" i="1" dirty="0" smtClean="0"/>
              <a:t> </a:t>
            </a:r>
            <a:r>
              <a:rPr lang="en-US" sz="3200" i="1" dirty="0"/>
              <a:t>&lt; </a:t>
            </a:r>
            <a:r>
              <a:rPr lang="en-US" sz="3200" i="1" dirty="0" err="1" smtClean="0"/>
              <a:t>CI</a:t>
            </a:r>
            <a:r>
              <a:rPr lang="en-US" sz="3200" i="1" baseline="-25000" dirty="0" err="1" smtClean="0"/>
              <a:t>low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880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Choosing a hypothesis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0450" y="2358667"/>
            <a:ext cx="3216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Significance-level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6983" y="3000925"/>
            <a:ext cx="11296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Decides threshold value between accepting or rejecting null; termed alpha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420450" y="4648483"/>
            <a:ext cx="3025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Confidence-level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6983" y="5290741"/>
            <a:ext cx="7506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One minus alpha; often expressed as a percentage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569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Choosing a hypothesis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20450" y="2358667"/>
            <a:ext cx="1982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One-tailed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16983" y="3000925"/>
            <a:ext cx="7770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Only care whether value falls to left or right of alpha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420450" y="4648483"/>
            <a:ext cx="1994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Two-tailed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6983" y="5290741"/>
            <a:ext cx="11077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 alpha to be split equally in two; accounts for higher and lower values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2373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Choosing a hypothesis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335666" y="2078881"/>
            <a:ext cx="1994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Two-tailed</a:t>
            </a:r>
            <a:endParaRPr lang="en-US" sz="3200" b="1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8" t="24496" r="11660" b="13798"/>
          <a:stretch/>
        </p:blipFill>
        <p:spPr>
          <a:xfrm>
            <a:off x="3317594" y="2951370"/>
            <a:ext cx="5556811" cy="28722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8" t="24496" r="11660" b="13798"/>
          <a:stretch/>
        </p:blipFill>
        <p:spPr>
          <a:xfrm>
            <a:off x="7489333" y="2951370"/>
            <a:ext cx="5556811" cy="28722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8" t="24496" r="11660" b="13798"/>
          <a:stretch/>
        </p:blipFill>
        <p:spPr>
          <a:xfrm>
            <a:off x="-854144" y="2951370"/>
            <a:ext cx="5556811" cy="28722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19574" y="4421480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dirty="0" smtClean="0"/>
              <a:t>H</a:t>
            </a:r>
            <a:r>
              <a:rPr lang="en-US" sz="3600" i="1" baseline="-25000" dirty="0" smtClean="0"/>
              <a:t>0</a:t>
            </a:r>
            <a:endParaRPr lang="en-US" sz="3600" i="1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5951897" y="4387481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dirty="0" smtClean="0"/>
              <a:t>H</a:t>
            </a:r>
            <a:r>
              <a:rPr lang="en-US" sz="3600" i="1" baseline="-25000" dirty="0" smtClean="0"/>
              <a:t>0</a:t>
            </a:r>
            <a:endParaRPr lang="en-US" sz="3600" i="1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0069522" y="4387481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dirty="0" smtClean="0"/>
              <a:t>H</a:t>
            </a:r>
            <a:r>
              <a:rPr lang="en-US" sz="3600" i="1" baseline="-25000" dirty="0" smtClean="0"/>
              <a:t>0</a:t>
            </a:r>
            <a:endParaRPr lang="en-US" sz="3600" i="1" baseline="-25000" dirty="0"/>
          </a:p>
        </p:txBody>
      </p:sp>
      <p:sp>
        <p:nvSpPr>
          <p:cNvPr id="18" name="TextBox 17"/>
          <p:cNvSpPr txBox="1"/>
          <p:nvPr/>
        </p:nvSpPr>
        <p:spPr>
          <a:xfrm>
            <a:off x="533075" y="4421480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smtClean="0"/>
              <a:t>H</a:t>
            </a:r>
            <a:r>
              <a:rPr lang="en-US" sz="3600" i="1" baseline="-25000" smtClean="0"/>
              <a:t>1</a:t>
            </a:r>
            <a:endParaRPr lang="en-US" sz="3600" i="1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7116626" y="4421480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smtClean="0"/>
              <a:t>H</a:t>
            </a:r>
            <a:r>
              <a:rPr lang="en-US" sz="3600" i="1" baseline="-25000" smtClean="0"/>
              <a:t>1</a:t>
            </a:r>
            <a:endParaRPr lang="en-US" sz="3600" i="1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8795577" y="4421480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dirty="0" smtClean="0"/>
              <a:t>H</a:t>
            </a:r>
            <a:r>
              <a:rPr lang="en-US" sz="3600" i="1" baseline="-25000" dirty="0" smtClean="0"/>
              <a:t>1</a:t>
            </a:r>
            <a:endParaRPr lang="en-US" sz="3600" i="1" baseline="-25000" dirty="0"/>
          </a:p>
        </p:txBody>
      </p:sp>
      <p:sp>
        <p:nvSpPr>
          <p:cNvPr id="21" name="TextBox 20"/>
          <p:cNvSpPr txBox="1"/>
          <p:nvPr/>
        </p:nvSpPr>
        <p:spPr>
          <a:xfrm>
            <a:off x="11288363" y="4421480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smtClean="0"/>
              <a:t>H</a:t>
            </a:r>
            <a:r>
              <a:rPr lang="en-US" sz="3600" i="1" baseline="-25000" smtClean="0"/>
              <a:t>1</a:t>
            </a:r>
            <a:endParaRPr lang="en-US" sz="3600" i="1" baseline="-25000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1281492" y="3940629"/>
            <a:ext cx="0" cy="1814483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931177" y="3940629"/>
            <a:ext cx="0" cy="1814483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9444444" y="3940629"/>
            <a:ext cx="0" cy="1814483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249885" y="3940629"/>
            <a:ext cx="0" cy="1814483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72940" y="3324539"/>
            <a:ext cx="417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432FF"/>
                </a:solidFill>
              </a:rPr>
              <a:t>α</a:t>
            </a:r>
            <a:endParaRPr lang="en-US" sz="3200" dirty="0">
              <a:solidFill>
                <a:srgbClr val="0432FF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733506" y="3324539"/>
            <a:ext cx="417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432FF"/>
                </a:solidFill>
              </a:rPr>
              <a:t>α</a:t>
            </a:r>
            <a:endParaRPr lang="en-US" sz="3200" dirty="0">
              <a:solidFill>
                <a:srgbClr val="0432FF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053676" y="3324539"/>
            <a:ext cx="7841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>
                <a:solidFill>
                  <a:srgbClr val="0432FF"/>
                </a:solidFill>
              </a:rPr>
              <a:t>α/2</a:t>
            </a:r>
            <a:endParaRPr lang="en-US" sz="3200" dirty="0">
              <a:solidFill>
                <a:srgbClr val="0432FF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849819" y="3324539"/>
            <a:ext cx="7841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>
                <a:solidFill>
                  <a:srgbClr val="0432FF"/>
                </a:solidFill>
              </a:rPr>
              <a:t>α/2</a:t>
            </a:r>
            <a:endParaRPr lang="en-US" sz="3200" dirty="0">
              <a:solidFill>
                <a:srgbClr val="0432FF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84671" y="2078881"/>
            <a:ext cx="19186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Left-tailed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117234" y="2078881"/>
            <a:ext cx="2153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mtClean="0">
                <a:solidFill>
                  <a:srgbClr val="002060"/>
                </a:solidFill>
              </a:rPr>
              <a:t>Right-tailed</a:t>
            </a:r>
            <a:endParaRPr lang="en-US" sz="3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82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" t="22745" r="6831" b="2902"/>
          <a:stretch/>
        </p:blipFill>
        <p:spPr>
          <a:xfrm>
            <a:off x="897960" y="1355463"/>
            <a:ext cx="10396080" cy="550253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Choosing a hypothesis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5733826" y="1330912"/>
            <a:ext cx="32268" cy="4725643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7487322" y="1330912"/>
            <a:ext cx="32273" cy="4725643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8853200" y="4225259"/>
            <a:ext cx="1296282" cy="584775"/>
            <a:chOff x="9068356" y="2810755"/>
            <a:chExt cx="1296282" cy="584775"/>
          </a:xfrm>
        </p:grpSpPr>
        <p:sp>
          <p:nvSpPr>
            <p:cNvPr id="10" name="Up Arrow 9"/>
            <p:cNvSpPr/>
            <p:nvPr/>
          </p:nvSpPr>
          <p:spPr>
            <a:xfrm flipV="1">
              <a:off x="9997757" y="2869136"/>
              <a:ext cx="366881" cy="526394"/>
            </a:xfrm>
            <a:prstGeom prst="up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Up Arrow 10"/>
            <p:cNvSpPr/>
            <p:nvPr/>
          </p:nvSpPr>
          <p:spPr>
            <a:xfrm>
              <a:off x="9068356" y="2869136"/>
              <a:ext cx="366881" cy="526394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521572" y="2810755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smtClean="0"/>
                <a:t>&gt;</a:t>
              </a:r>
              <a:endParaRPr lang="en-US" sz="320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893465" y="4225259"/>
            <a:ext cx="1296282" cy="584775"/>
            <a:chOff x="2646038" y="3047425"/>
            <a:chExt cx="1296282" cy="584775"/>
          </a:xfrm>
        </p:grpSpPr>
        <p:sp>
          <p:nvSpPr>
            <p:cNvPr id="14" name="Up Arrow 13"/>
            <p:cNvSpPr/>
            <p:nvPr/>
          </p:nvSpPr>
          <p:spPr>
            <a:xfrm>
              <a:off x="3575439" y="3105806"/>
              <a:ext cx="366881" cy="526394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099254" y="3047425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 smtClean="0"/>
                <a:t>&gt;</a:t>
              </a:r>
              <a:endParaRPr lang="en-US" sz="3200" dirty="0"/>
            </a:p>
          </p:txBody>
        </p:sp>
        <p:sp>
          <p:nvSpPr>
            <p:cNvPr id="16" name="Up Arrow 15"/>
            <p:cNvSpPr/>
            <p:nvPr/>
          </p:nvSpPr>
          <p:spPr>
            <a:xfrm flipV="1">
              <a:off x="2646038" y="3105806"/>
              <a:ext cx="366881" cy="526394"/>
            </a:xfrm>
            <a:prstGeom prst="up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78567" y="4225259"/>
            <a:ext cx="1296282" cy="584775"/>
            <a:chOff x="2646038" y="3047425"/>
            <a:chExt cx="1296282" cy="584775"/>
          </a:xfrm>
        </p:grpSpPr>
        <p:sp>
          <p:nvSpPr>
            <p:cNvPr id="18" name="Up Arrow 17"/>
            <p:cNvSpPr/>
            <p:nvPr/>
          </p:nvSpPr>
          <p:spPr>
            <a:xfrm>
              <a:off x="3575439" y="3105806"/>
              <a:ext cx="366881" cy="526394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099254" y="3047425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smtClean="0"/>
                <a:t>≈</a:t>
              </a:r>
              <a:endParaRPr lang="en-US" sz="3200" dirty="0"/>
            </a:p>
          </p:txBody>
        </p:sp>
        <p:sp>
          <p:nvSpPr>
            <p:cNvPr id="20" name="Up Arrow 19"/>
            <p:cNvSpPr/>
            <p:nvPr/>
          </p:nvSpPr>
          <p:spPr>
            <a:xfrm flipV="1">
              <a:off x="2646038" y="3105806"/>
              <a:ext cx="366881" cy="526394"/>
            </a:xfrm>
            <a:prstGeom prst="up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Up Arrow 20"/>
          <p:cNvSpPr/>
          <p:nvPr/>
        </p:nvSpPr>
        <p:spPr>
          <a:xfrm>
            <a:off x="6821797" y="6098224"/>
            <a:ext cx="366881" cy="526394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313161" y="351016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dirty="0" smtClean="0"/>
              <a:t>H</a:t>
            </a:r>
            <a:r>
              <a:rPr lang="en-US" sz="3600" i="1" baseline="-25000" dirty="0" smtClean="0"/>
              <a:t>0</a:t>
            </a:r>
            <a:endParaRPr lang="en-US" sz="3600" i="1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3228059" y="351016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dirty="0" smtClean="0"/>
              <a:t>H</a:t>
            </a:r>
            <a:r>
              <a:rPr lang="en-US" sz="3600" i="1" baseline="-25000" dirty="0" smtClean="0"/>
              <a:t>1</a:t>
            </a:r>
            <a:endParaRPr lang="en-US" sz="3600" i="1" baseline="-25000" dirty="0"/>
          </a:p>
        </p:txBody>
      </p:sp>
      <p:sp>
        <p:nvSpPr>
          <p:cNvPr id="24" name="TextBox 23"/>
          <p:cNvSpPr txBox="1"/>
          <p:nvPr/>
        </p:nvSpPr>
        <p:spPr>
          <a:xfrm>
            <a:off x="9187794" y="351016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dirty="0" smtClean="0"/>
              <a:t>H</a:t>
            </a:r>
            <a:r>
              <a:rPr lang="en-US" sz="3600" i="1" baseline="-25000" dirty="0" smtClean="0"/>
              <a:t>1</a:t>
            </a:r>
            <a:endParaRPr lang="en-US" sz="3600" i="1" baseline="-25000" dirty="0"/>
          </a:p>
        </p:txBody>
      </p:sp>
      <p:sp>
        <p:nvSpPr>
          <p:cNvPr id="25" name="Left-Right Arrow 24"/>
          <p:cNvSpPr/>
          <p:nvPr/>
        </p:nvSpPr>
        <p:spPr>
          <a:xfrm>
            <a:off x="5769429" y="2253342"/>
            <a:ext cx="1719942" cy="359229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921514" y="1437539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>
                <a:solidFill>
                  <a:srgbClr val="FF0000"/>
                </a:solidFill>
              </a:rPr>
              <a:t>CI </a:t>
            </a:r>
            <a:r>
              <a:rPr lang="en-US" sz="3200" dirty="0" smtClean="0">
                <a:solidFill>
                  <a:srgbClr val="FF0000"/>
                </a:solidFill>
              </a:rPr>
              <a:t>= 0.5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602488" y="1437539"/>
            <a:ext cx="18604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Accept </a:t>
            </a:r>
            <a:r>
              <a:rPr lang="en-US" sz="3200" i="1" dirty="0" smtClean="0"/>
              <a:t>H</a:t>
            </a:r>
            <a:r>
              <a:rPr lang="en-US" sz="3200" i="1" baseline="-25000" dirty="0" smtClean="0"/>
              <a:t>0</a:t>
            </a:r>
            <a:endParaRPr lang="en-US" sz="3200" baseline="-25000" dirty="0"/>
          </a:p>
        </p:txBody>
      </p:sp>
      <p:sp>
        <p:nvSpPr>
          <p:cNvPr id="28" name="TextBox 27"/>
          <p:cNvSpPr txBox="1"/>
          <p:nvPr/>
        </p:nvSpPr>
        <p:spPr>
          <a:xfrm>
            <a:off x="1592925" y="1437539"/>
            <a:ext cx="29125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/>
              <a:t>α</a:t>
            </a:r>
            <a:r>
              <a:rPr lang="en-US" sz="3200" i="1" smtClean="0"/>
              <a:t> </a:t>
            </a:r>
            <a:r>
              <a:rPr lang="en-US" sz="3200" dirty="0" smtClean="0"/>
              <a:t>= 0.5</a:t>
            </a:r>
          </a:p>
          <a:p>
            <a:pPr algn="ctr"/>
            <a:r>
              <a:rPr lang="en-US" sz="3200" dirty="0" smtClean="0"/>
              <a:t>(Two-tailed test)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7413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Choosing a hypothesis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20450" y="2358667"/>
            <a:ext cx="2151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Type I error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16983" y="3000925"/>
            <a:ext cx="8424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Rejecting the null when the null is correct (false positive)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420450" y="4648483"/>
            <a:ext cx="2260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Type II error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6983" y="5290741"/>
            <a:ext cx="8885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Accepting the null when the null is incorrect (false negative)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9477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Type I and Type II errors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947311" y="1530613"/>
            <a:ext cx="2798881" cy="5057466"/>
            <a:chOff x="1824064" y="1530613"/>
            <a:chExt cx="2798881" cy="505746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E2FFE3"/>
                </a:clrFrom>
                <a:clrTo>
                  <a:srgbClr val="E2FFE3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08" t="16124" r="54667" b="8063"/>
            <a:stretch/>
          </p:blipFill>
          <p:spPr>
            <a:xfrm>
              <a:off x="1824064" y="2541179"/>
              <a:ext cx="2798881" cy="40469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147729" y="1530613"/>
              <a:ext cx="21515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0432FF"/>
                  </a:solidFill>
                </a:rPr>
                <a:t>Type I error</a:t>
              </a:r>
              <a:endParaRPr lang="en-US" sz="3200" b="1" dirty="0">
                <a:solidFill>
                  <a:srgbClr val="0432FF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159687" y="1992312"/>
              <a:ext cx="21276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/>
                <a:t>False positive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264834" y="1530613"/>
            <a:ext cx="2979855" cy="5046832"/>
            <a:chOff x="7141587" y="1530613"/>
            <a:chExt cx="2979855" cy="504683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E2FFE3"/>
                </a:clrFrom>
                <a:clrTo>
                  <a:srgbClr val="E2FFE3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50" t="16124" r="1783" b="5891"/>
            <a:stretch/>
          </p:blipFill>
          <p:spPr>
            <a:xfrm>
              <a:off x="7141587" y="2539906"/>
              <a:ext cx="2979855" cy="4037539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501237" y="1530613"/>
              <a:ext cx="22605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smtClean="0">
                  <a:solidFill>
                    <a:srgbClr val="C00000"/>
                  </a:solidFill>
                </a:rPr>
                <a:t>Type II error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00371" y="1992312"/>
              <a:ext cx="22622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/>
                <a:t>False negative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78345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Problems with null hypothesis tests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4843" y="1973366"/>
            <a:ext cx="27799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Choosing alpha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7738" y="2547527"/>
            <a:ext cx="3039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clear ideal value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634843" y="3520040"/>
            <a:ext cx="2970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Counterintuitive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87738" y="4094201"/>
            <a:ext cx="9344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Typically about low probability of model we believe is incorrect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634843" y="5066715"/>
            <a:ext cx="43386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Sample size dependency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87738" y="5640876"/>
            <a:ext cx="7476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Low sample sizes frequently lead to Type II errors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3196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Alternatives to null hypotheses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0450" y="2358667"/>
            <a:ext cx="36900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Maximum likelihood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6983" y="3000925"/>
            <a:ext cx="8957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Most likely value or model regardless of absolute probability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420450" y="4648483"/>
            <a:ext cx="3263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Bayesian statistics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6983" y="5290741"/>
            <a:ext cx="10355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Expresses probabilities as degrees of belief that update with new data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092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B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ivariate data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4161518" y="1839433"/>
            <a:ext cx="4414613" cy="36442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3475406" y="1674166"/>
            <a:ext cx="5241189" cy="4877711"/>
            <a:chOff x="3030941" y="1674166"/>
            <a:chExt cx="5241189" cy="4877711"/>
          </a:xfrm>
        </p:grpSpPr>
        <p:grpSp>
          <p:nvGrpSpPr>
            <p:cNvPr id="15" name="Group 14"/>
            <p:cNvGrpSpPr/>
            <p:nvPr/>
          </p:nvGrpSpPr>
          <p:grpSpPr>
            <a:xfrm>
              <a:off x="3721396" y="1674166"/>
              <a:ext cx="4550734" cy="4322598"/>
              <a:chOff x="3859619" y="2402958"/>
              <a:chExt cx="4253023" cy="3466214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3859619" y="2402958"/>
                <a:ext cx="0" cy="346621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3859619" y="5869172"/>
                <a:ext cx="425302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3721396" y="6028657"/>
              <a:ext cx="45507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x</a:t>
              </a:r>
              <a:endParaRPr lang="en-US" sz="2800"/>
            </a:p>
          </p:txBody>
        </p:sp>
        <p:sp>
          <p:nvSpPr>
            <p:cNvPr id="17" name="TextBox 16"/>
            <p:cNvSpPr txBox="1"/>
            <p:nvPr/>
          </p:nvSpPr>
          <p:spPr>
            <a:xfrm rot="16200000">
              <a:off x="1131252" y="3573855"/>
              <a:ext cx="43225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y</a:t>
              </a:r>
              <a:endParaRPr lang="en-US" sz="28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80923" y="2337208"/>
            <a:ext cx="3878252" cy="2950971"/>
            <a:chOff x="4580923" y="2337208"/>
            <a:chExt cx="3878252" cy="2950971"/>
          </a:xfrm>
        </p:grpSpPr>
        <p:sp>
          <p:nvSpPr>
            <p:cNvPr id="21" name="Oval 20"/>
            <p:cNvSpPr/>
            <p:nvPr/>
          </p:nvSpPr>
          <p:spPr>
            <a:xfrm rot="16200000">
              <a:off x="4580923" y="50967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 rot="16200000">
              <a:off x="6293060" y="376499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 rot="16200000">
              <a:off x="4801092" y="45795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16200000">
              <a:off x="5339808" y="40712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rot="16200000">
              <a:off x="5578360" y="4446930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16200000">
              <a:off x="7259077" y="2859559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rot="16200000">
              <a:off x="6225301" y="3178927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 rot="16200000">
              <a:off x="6855692" y="3179906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16200000">
              <a:off x="7888707" y="2793227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rot="16200000">
              <a:off x="7450463" y="233720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16200000">
              <a:off x="8267789" y="239134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04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Reading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36858" y="5172027"/>
            <a:ext cx="22565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The Numbers Game</a:t>
            </a:r>
          </a:p>
          <a:p>
            <a:pPr algn="ctr"/>
            <a:r>
              <a:rPr lang="en-US" sz="2400" dirty="0" smtClean="0"/>
              <a:t>Anderson</a:t>
            </a:r>
          </a:p>
          <a:p>
            <a:pPr algn="ctr"/>
            <a:r>
              <a:rPr lang="en-US" sz="2400" dirty="0" smtClean="0"/>
              <a:t>and Sally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9835477" y="5541359"/>
            <a:ext cx="2176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Flatland</a:t>
            </a:r>
          </a:p>
          <a:p>
            <a:pPr algn="ctr"/>
            <a:r>
              <a:rPr lang="en-US" sz="2400" dirty="0" smtClean="0"/>
              <a:t>Abbott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399820" y="5356693"/>
            <a:ext cx="2329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The Theory That Would Not Die</a:t>
            </a:r>
            <a:endParaRPr lang="en-US" sz="2400" i="1" dirty="0"/>
          </a:p>
          <a:p>
            <a:pPr algn="ctr"/>
            <a:r>
              <a:rPr lang="en-US" sz="2400" dirty="0" err="1" smtClean="0"/>
              <a:t>McGrayne</a:t>
            </a:r>
            <a:endParaRPr lang="en-US" sz="24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858" y="1676565"/>
            <a:ext cx="2256592" cy="34695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477" y="1676562"/>
            <a:ext cx="2176714" cy="34695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82" y="1676565"/>
            <a:ext cx="2419678" cy="34695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820" y="1676562"/>
            <a:ext cx="2329287" cy="34695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230" y="1676563"/>
            <a:ext cx="2281258" cy="34695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2649230" y="5541359"/>
            <a:ext cx="2281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Bad Science</a:t>
            </a:r>
          </a:p>
          <a:p>
            <a:pPr algn="ctr"/>
            <a:r>
              <a:rPr lang="en-US" sz="2400" dirty="0" err="1" smtClean="0"/>
              <a:t>Goldacre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107203" y="5172027"/>
            <a:ext cx="2435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smtClean="0">
                <a:solidFill>
                  <a:srgbClr val="0432FF"/>
                </a:solidFill>
              </a:rPr>
              <a:t>Statistics An </a:t>
            </a:r>
            <a:r>
              <a:rPr lang="en-US" sz="2400" b="1" i="1" dirty="0" smtClean="0">
                <a:solidFill>
                  <a:srgbClr val="0432FF"/>
                </a:solidFill>
              </a:rPr>
              <a:t>Introduction</a:t>
            </a:r>
          </a:p>
          <a:p>
            <a:pPr algn="ctr"/>
            <a:r>
              <a:rPr lang="en-US" sz="2400" b="1" i="1" dirty="0">
                <a:solidFill>
                  <a:srgbClr val="0432FF"/>
                </a:solidFill>
              </a:rPr>
              <a:t>U</a:t>
            </a:r>
            <a:r>
              <a:rPr lang="en-US" sz="2400" b="1" i="1" dirty="0" smtClean="0">
                <a:solidFill>
                  <a:srgbClr val="0432FF"/>
                </a:solidFill>
              </a:rPr>
              <a:t>sing R</a:t>
            </a:r>
          </a:p>
          <a:p>
            <a:pPr algn="ctr"/>
            <a:r>
              <a:rPr lang="en-US" sz="2400" b="1" dirty="0" smtClean="0">
                <a:solidFill>
                  <a:srgbClr val="0432FF"/>
                </a:solidFill>
              </a:rPr>
              <a:t>Crawley</a:t>
            </a:r>
            <a:endParaRPr lang="en-US" sz="24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76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81"/>
          <a:stretch/>
        </p:blipFill>
        <p:spPr>
          <a:xfrm>
            <a:off x="339470" y="1437539"/>
            <a:ext cx="4135705" cy="45822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435" y="2710270"/>
            <a:ext cx="6662570" cy="231401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Web comics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008435" y="6123657"/>
            <a:ext cx="6662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 smtClean="0"/>
              <a:t>xkcd</a:t>
            </a:r>
            <a:endParaRPr lang="en-US" sz="24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339470" y="5938991"/>
            <a:ext cx="4135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smtClean="0"/>
              <a:t>Saturday Morning</a:t>
            </a:r>
          </a:p>
          <a:p>
            <a:pPr algn="ctr"/>
            <a:r>
              <a:rPr lang="en-US" sz="2400" i="1" smtClean="0"/>
              <a:t>Breakfast Cereal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82070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13002" y="3305312"/>
            <a:ext cx="92398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4400" dirty="0" smtClean="0"/>
              <a:t>Multivariate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400" dirty="0" smtClean="0"/>
              <a:t>Temporal, spatial, and directional data</a:t>
            </a:r>
            <a:endParaRPr lang="en-US" sz="4400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Future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3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13002" y="2975702"/>
            <a:ext cx="826521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4400" dirty="0" smtClean="0"/>
              <a:t>Null hypotheses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400" dirty="0" smtClean="0"/>
              <a:t>Confidence and significance levels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400" dirty="0" smtClean="0"/>
              <a:t>Type I and Type II errors</a:t>
            </a:r>
            <a:endParaRPr lang="en-US" sz="4400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Today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0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Populations and samples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079901" y="3693073"/>
            <a:ext cx="34167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/>
              <a:t>Mean</a:t>
            </a:r>
          </a:p>
          <a:p>
            <a:pPr algn="r"/>
            <a:endParaRPr lang="en-US" sz="3200" b="1" dirty="0"/>
          </a:p>
          <a:p>
            <a:pPr algn="r"/>
            <a:r>
              <a:rPr lang="en-US" sz="3200" b="1" dirty="0"/>
              <a:t>Standard deviation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28411" y="3693073"/>
            <a:ext cx="4122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1" dirty="0" err="1" smtClean="0">
                <a:solidFill>
                  <a:srgbClr val="FF0000"/>
                </a:solidFill>
              </a:rPr>
              <a:t>μ</a:t>
            </a:r>
            <a:endParaRPr lang="en-US" sz="3200" b="1" i="1" dirty="0" smtClean="0">
              <a:solidFill>
                <a:srgbClr val="FF0000"/>
              </a:solidFill>
            </a:endParaRPr>
          </a:p>
          <a:p>
            <a:pPr algn="ctr"/>
            <a:endParaRPr lang="en-US" sz="3200" b="1" dirty="0" smtClean="0">
              <a:solidFill>
                <a:srgbClr val="FF0000"/>
              </a:solidFill>
            </a:endParaRPr>
          </a:p>
          <a:p>
            <a:pPr algn="ctr"/>
            <a:r>
              <a:rPr lang="en-US" sz="3200" b="1" i="1" dirty="0" err="1" smtClean="0">
                <a:solidFill>
                  <a:srgbClr val="FF0000"/>
                </a:solidFill>
              </a:rPr>
              <a:t>σ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14406" y="2564365"/>
            <a:ext cx="2040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Population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8520734" y="3693073"/>
            <a:ext cx="344966" cy="1569660"/>
            <a:chOff x="7618862" y="3310301"/>
            <a:chExt cx="344966" cy="1569660"/>
          </a:xfrm>
        </p:grpSpPr>
        <p:sp>
          <p:nvSpPr>
            <p:cNvPr id="27" name="TextBox 26"/>
            <p:cNvSpPr txBox="1"/>
            <p:nvPr/>
          </p:nvSpPr>
          <p:spPr>
            <a:xfrm>
              <a:off x="7618862" y="3310301"/>
              <a:ext cx="34496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3200" b="1" i="1" dirty="0" smtClean="0">
                <a:solidFill>
                  <a:srgbClr val="0432FF"/>
                </a:solidFill>
              </a:endParaRPr>
            </a:p>
            <a:p>
              <a:pPr algn="ctr"/>
              <a:endParaRPr lang="en-US" sz="3200" b="1" dirty="0" smtClean="0">
                <a:solidFill>
                  <a:srgbClr val="0432FF"/>
                </a:solidFill>
              </a:endParaRPr>
            </a:p>
            <a:p>
              <a:pPr algn="ctr"/>
              <a:r>
                <a:rPr lang="en-US" sz="3200" b="1" i="1" dirty="0" err="1">
                  <a:solidFill>
                    <a:srgbClr val="0432FF"/>
                  </a:solidFill>
                </a:rPr>
                <a:t>s</a:t>
              </a:r>
              <a:endParaRPr lang="en-US" sz="3200" b="1" dirty="0">
                <a:solidFill>
                  <a:srgbClr val="0432FF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7626236" y="3416628"/>
                  <a:ext cx="330219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GB" sz="3200" b="1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GB" sz="3200" b="1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en-US" sz="3200" b="1" dirty="0">
                    <a:solidFill>
                      <a:srgbClr val="0432FF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6236" y="3416628"/>
                  <a:ext cx="330219" cy="49244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TextBox 23"/>
          <p:cNvSpPr txBox="1"/>
          <p:nvPr/>
        </p:nvSpPr>
        <p:spPr>
          <a:xfrm>
            <a:off x="7972507" y="2564365"/>
            <a:ext cx="1441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Sample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974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9150"/>
            <a:ext cx="9048750" cy="6038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30" y="1190777"/>
            <a:ext cx="7265670" cy="5667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168" y="1981260"/>
            <a:ext cx="7635664" cy="41757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2400194" y="1565910"/>
            <a:ext cx="7391612" cy="5120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3600496" y="1569720"/>
            <a:ext cx="5024181" cy="5032313"/>
            <a:chOff x="3600496" y="1569720"/>
            <a:chExt cx="5024181" cy="5032313"/>
          </a:xfrm>
        </p:grpSpPr>
        <p:grpSp>
          <p:nvGrpSpPr>
            <p:cNvPr id="14" name="Group 13"/>
            <p:cNvGrpSpPr/>
            <p:nvPr/>
          </p:nvGrpSpPr>
          <p:grpSpPr>
            <a:xfrm>
              <a:off x="3600496" y="1569720"/>
              <a:ext cx="4600110" cy="4641191"/>
              <a:chOff x="3600496" y="1569720"/>
              <a:chExt cx="4600110" cy="4641191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3979545" y="1978001"/>
                <a:ext cx="4182518" cy="4232910"/>
                <a:chOff x="3817620" y="1840230"/>
                <a:chExt cx="4427220" cy="4480560"/>
              </a:xfrm>
            </p:grpSpPr>
            <p:cxnSp>
              <p:nvCxnSpPr>
                <p:cNvPr id="62" name="Straight Connector 61"/>
                <p:cNvCxnSpPr/>
                <p:nvPr/>
              </p:nvCxnSpPr>
              <p:spPr>
                <a:xfrm>
                  <a:off x="381762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>
                  <a:off x="426034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/>
              </p:nvCxnSpPr>
              <p:spPr>
                <a:xfrm>
                  <a:off x="470306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>
                  <a:off x="514578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558850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603123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>
                  <a:off x="647395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691667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>
                  <a:off x="735939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>
                  <a:off x="780211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>
                  <a:off x="824484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/>
              <p:cNvGrpSpPr/>
              <p:nvPr/>
            </p:nvGrpSpPr>
            <p:grpSpPr>
              <a:xfrm rot="16200000">
                <a:off x="3981882" y="1964236"/>
                <a:ext cx="4182518" cy="4232910"/>
                <a:chOff x="3817620" y="1840230"/>
                <a:chExt cx="4427220" cy="4480560"/>
              </a:xfrm>
            </p:grpSpPr>
            <p:cxnSp>
              <p:nvCxnSpPr>
                <p:cNvPr id="51" name="Straight Connector 50"/>
                <p:cNvCxnSpPr/>
                <p:nvPr/>
              </p:nvCxnSpPr>
              <p:spPr>
                <a:xfrm>
                  <a:off x="381762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>
                <a:xfrm>
                  <a:off x="426034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470306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514578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>
                  <a:off x="558850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>
                  <a:off x="603123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>
                  <a:off x="647395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691667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>
                  <a:off x="735939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780211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824484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/>
              <p:cNvGrpSpPr/>
              <p:nvPr/>
            </p:nvGrpSpPr>
            <p:grpSpPr>
              <a:xfrm>
                <a:off x="3600496" y="1569720"/>
                <a:ext cx="4600110" cy="4625233"/>
                <a:chOff x="3600496" y="1569720"/>
                <a:chExt cx="4600110" cy="4625233"/>
              </a:xfrm>
            </p:grpSpPr>
            <p:sp>
              <p:nvSpPr>
                <p:cNvPr id="31" name="TextBox 30"/>
                <p:cNvSpPr txBox="1"/>
                <p:nvPr/>
              </p:nvSpPr>
              <p:spPr>
                <a:xfrm>
                  <a:off x="3616526" y="1954530"/>
                  <a:ext cx="36260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A</a:t>
                  </a:r>
                  <a:endParaRPr lang="en-US" sz="2400"/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3616526" y="2374392"/>
                  <a:ext cx="36260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B</a:t>
                  </a:r>
                  <a:endParaRPr lang="en-US" sz="2400" dirty="0"/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3630953" y="2794254"/>
                  <a:ext cx="34817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C</a:t>
                  </a: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3605305" y="3214116"/>
                  <a:ext cx="37382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D</a:t>
                  </a: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3643778" y="3633978"/>
                  <a:ext cx="33534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E</a:t>
                  </a:r>
                  <a:endParaRPr lang="en-US" sz="2400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653396" y="4053840"/>
                  <a:ext cx="3257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F</a:t>
                  </a:r>
                  <a:endParaRPr lang="en-US" sz="2400" dirty="0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3600496" y="4473702"/>
                  <a:ext cx="3786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G</a:t>
                  </a:r>
                  <a:endParaRPr lang="en-US" sz="2400" dirty="0"/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3602099" y="4893564"/>
                  <a:ext cx="37702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H</a:t>
                  </a:r>
                  <a:endParaRPr lang="en-US" sz="2400" dirty="0"/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3717516" y="5313426"/>
                  <a:ext cx="26161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I</a:t>
                  </a:r>
                  <a:endParaRPr lang="en-US" sz="2400" dirty="0"/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96676" y="5733288"/>
                  <a:ext cx="2824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J</a:t>
                  </a:r>
                  <a:endParaRPr lang="en-US" sz="2400" dirty="0"/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4031398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1</a:t>
                  </a:r>
                  <a:endParaRPr lang="en-US" sz="2400" dirty="0"/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4448144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2</a:t>
                  </a: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4864890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3</a:t>
                  </a: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5281636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4</a:t>
                  </a: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5698382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5</a:t>
                  </a: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6115128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6</a:t>
                  </a: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6531874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7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6948620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8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7365362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/>
                    <a:t>9</a:t>
                  </a:r>
                  <a:endParaRPr lang="en-US" sz="2400" dirty="0"/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7704956" y="1569720"/>
                  <a:ext cx="4956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10</a:t>
                  </a:r>
                  <a:endParaRPr lang="en-US" sz="2400" dirty="0"/>
                </a:p>
              </p:txBody>
            </p:sp>
          </p:grpSp>
        </p:grpSp>
        <p:grpSp>
          <p:nvGrpSpPr>
            <p:cNvPr id="15" name="Group 14"/>
            <p:cNvGrpSpPr/>
            <p:nvPr/>
          </p:nvGrpSpPr>
          <p:grpSpPr>
            <a:xfrm>
              <a:off x="3966614" y="6140368"/>
              <a:ext cx="4218309" cy="461665"/>
              <a:chOff x="3966614" y="6140368"/>
              <a:chExt cx="4218309" cy="461665"/>
            </a:xfrm>
          </p:grpSpPr>
          <p:sp>
            <p:nvSpPr>
              <p:cNvPr id="24" name="Striped Right Arrow 23"/>
              <p:cNvSpPr/>
              <p:nvPr/>
            </p:nvSpPr>
            <p:spPr>
              <a:xfrm>
                <a:off x="6930168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Striped Right Arrow 24"/>
              <p:cNvSpPr/>
              <p:nvPr/>
            </p:nvSpPr>
            <p:spPr>
              <a:xfrm rot="10800000">
                <a:off x="3966614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5703935" y="6140368"/>
                <a:ext cx="7409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smtClean="0"/>
                  <a:t>10m</a:t>
                </a:r>
                <a:endParaRPr lang="en-US" sz="240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 rot="5400000">
              <a:off x="6284690" y="3870924"/>
              <a:ext cx="4218309" cy="461665"/>
              <a:chOff x="3966614" y="6140368"/>
              <a:chExt cx="4218309" cy="461665"/>
            </a:xfrm>
          </p:grpSpPr>
          <p:sp>
            <p:nvSpPr>
              <p:cNvPr id="17" name="Striped Right Arrow 16"/>
              <p:cNvSpPr/>
              <p:nvPr/>
            </p:nvSpPr>
            <p:spPr>
              <a:xfrm>
                <a:off x="6930168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Striped Right Arrow 18"/>
              <p:cNvSpPr/>
              <p:nvPr/>
            </p:nvSpPr>
            <p:spPr>
              <a:xfrm rot="10800000">
                <a:off x="3966614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703935" y="6140368"/>
                <a:ext cx="7409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smtClean="0"/>
                  <a:t>10m</a:t>
                </a:r>
                <a:endParaRPr lang="en-US" sz="2400"/>
              </a:p>
            </p:txBody>
          </p:sp>
        </p:grpSp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Populations and samples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49693" y="3763939"/>
            <a:ext cx="2292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mtClean="0">
                <a:solidFill>
                  <a:srgbClr val="FF0000"/>
                </a:solidFill>
              </a:rPr>
              <a:t>100 samples</a:t>
            </a:r>
            <a:endParaRPr lang="en-US" sz="32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92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3" t="13799" r="10981" b="1240"/>
          <a:stretch/>
        </p:blipFill>
        <p:spPr>
          <a:xfrm>
            <a:off x="2332075" y="1517828"/>
            <a:ext cx="7527851" cy="52551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Populations and samples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2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Populations and samples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69" t="20962" r="25420" b="3876"/>
          <a:stretch/>
        </p:blipFill>
        <p:spPr>
          <a:xfrm>
            <a:off x="7001258" y="1935126"/>
            <a:ext cx="4425479" cy="47889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69" t="20962" r="25420" b="3876"/>
          <a:stretch/>
        </p:blipFill>
        <p:spPr>
          <a:xfrm>
            <a:off x="765264" y="1935126"/>
            <a:ext cx="4425479" cy="478898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69" t="20962" r="25420" b="3876"/>
          <a:stretch/>
        </p:blipFill>
        <p:spPr>
          <a:xfrm>
            <a:off x="7001258" y="1935126"/>
            <a:ext cx="4425479" cy="478898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35392" y="1437539"/>
            <a:ext cx="2685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Pooled sample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884146" y="1429485"/>
            <a:ext cx="26597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Sample means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4474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32556</TotalTime>
  <Words>691</Words>
  <Application>Microsoft Macintosh PowerPoint</Application>
  <PresentationFormat>Widescreen</PresentationFormat>
  <Paragraphs>225</Paragraphs>
  <Slides>31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Calibri</vt:lpstr>
      <vt:lpstr>Calibri Light</vt:lpstr>
      <vt:lpstr>Cambria Math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Graeme Lloyd</dc:creator>
  <cp:lastModifiedBy>Microsoft Office User</cp:lastModifiedBy>
  <cp:revision>399</cp:revision>
  <cp:lastPrinted>2020-02-27T10:30:33Z</cp:lastPrinted>
  <dcterms:created xsi:type="dcterms:W3CDTF">2017-01-23T17:51:07Z</dcterms:created>
  <dcterms:modified xsi:type="dcterms:W3CDTF">2020-02-27T10:32:11Z</dcterms:modified>
</cp:coreProperties>
</file>